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 id="2147483777" r:id="rId2"/>
  </p:sldMasterIdLst>
  <p:sldIdLst>
    <p:sldId id="256"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32C"/>
    <a:srgbClr val="FF0000"/>
    <a:srgbClr val="DD95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7" autoAdjust="0"/>
    <p:restoredTop sz="94660"/>
  </p:normalViewPr>
  <p:slideViewPr>
    <p:cSldViewPr snapToGrid="0">
      <p:cViewPr varScale="1">
        <p:scale>
          <a:sx n="119" d="100"/>
          <a:sy n="119" d="100"/>
        </p:scale>
        <p:origin x="27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9B3A0DE5-0C37-4992-8E0F-2C58512F1A88}" type="slidenum">
              <a:rPr lang="en-GB" smtClean="0"/>
              <a:t>‹#›</a:t>
            </a:fld>
            <a:endParaRPr lang="en-GB"/>
          </a:p>
        </p:txBody>
      </p:sp>
    </p:spTree>
    <p:extLst>
      <p:ext uri="{BB962C8B-B14F-4D97-AF65-F5344CB8AC3E}">
        <p14:creationId xmlns:p14="http://schemas.microsoft.com/office/powerpoint/2010/main" val="327995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9147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Slide Number Placeholder 6">
            <a:extLst>
              <a:ext uri="{FF2B5EF4-FFF2-40B4-BE49-F238E27FC236}">
                <a16:creationId xmlns:a16="http://schemas.microsoft.com/office/drawing/2014/main" id="{099A32D6-3019-4BB2-A3AC-BA44E118EEC7}"/>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3693354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a:extLst>
              <a:ext uri="{FF2B5EF4-FFF2-40B4-BE49-F238E27FC236}">
                <a16:creationId xmlns:a16="http://schemas.microsoft.com/office/drawing/2014/main" id="{48FA3831-C7BB-4B08-A8B6-9F3BA266DB5A}"/>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4092940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a:extLst>
              <a:ext uri="{FF2B5EF4-FFF2-40B4-BE49-F238E27FC236}">
                <a16:creationId xmlns:a16="http://schemas.microsoft.com/office/drawing/2014/main" id="{AAF473A3-929C-4691-8727-7AE2D0985086}"/>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3508849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F5D38B79-6FA3-4A10-AF1B-8A7933F48639}"/>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264242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AD2A45D-9DB6-4045-B31B-4344B9E568EE}"/>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4204698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Slide Number Placeholder 7">
            <a:extLst>
              <a:ext uri="{FF2B5EF4-FFF2-40B4-BE49-F238E27FC236}">
                <a16:creationId xmlns:a16="http://schemas.microsoft.com/office/drawing/2014/main" id="{664F9C36-15D4-4B95-8196-50A92E137219}"/>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159434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Slide Number Placeholder 7">
            <a:extLst>
              <a:ext uri="{FF2B5EF4-FFF2-40B4-BE49-F238E27FC236}">
                <a16:creationId xmlns:a16="http://schemas.microsoft.com/office/drawing/2014/main" id="{EC717ACB-63E4-4742-8976-1A68566ED2CC}"/>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3627680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a:extLst>
              <a:ext uri="{FF2B5EF4-FFF2-40B4-BE49-F238E27FC236}">
                <a16:creationId xmlns:a16="http://schemas.microsoft.com/office/drawing/2014/main" id="{2CCF9921-2623-46A7-B2A6-6A699BFCC09B}"/>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1102197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Slide Number Placeholder 2">
            <a:extLst>
              <a:ext uri="{FF2B5EF4-FFF2-40B4-BE49-F238E27FC236}">
                <a16:creationId xmlns:a16="http://schemas.microsoft.com/office/drawing/2014/main" id="{D635F004-3A03-4373-A05E-84AB9FC7C12D}"/>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2286265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3" name="Slide Number Placeholder 2">
            <a:extLst>
              <a:ext uri="{FF2B5EF4-FFF2-40B4-BE49-F238E27FC236}">
                <a16:creationId xmlns:a16="http://schemas.microsoft.com/office/drawing/2014/main" id="{FABC35B2-4ADF-431F-9EBD-1888161F45F8}"/>
              </a:ext>
            </a:extLst>
          </p:cNvPr>
          <p:cNvSpPr>
            <a:spLocks noGrp="1"/>
          </p:cNvSpPr>
          <p:nvPr>
            <p:ph type="sldNum" sz="quarter" idx="14"/>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369101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24442" y="1032433"/>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9900" y="3653029"/>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Slide Number Placeholder 2">
            <a:extLst>
              <a:ext uri="{FF2B5EF4-FFF2-40B4-BE49-F238E27FC236}">
                <a16:creationId xmlns:a16="http://schemas.microsoft.com/office/drawing/2014/main" id="{8D5EFBC8-69E6-4E2A-8C7D-5FD1EBE6E688}"/>
              </a:ext>
            </a:extLst>
          </p:cNvPr>
          <p:cNvSpPr>
            <a:spLocks noGrp="1"/>
          </p:cNvSpPr>
          <p:nvPr>
            <p:ph type="sldNum" sz="quarter" idx="10"/>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1093714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 name="Slide Number Placeholder 1">
            <a:extLst>
              <a:ext uri="{FF2B5EF4-FFF2-40B4-BE49-F238E27FC236}">
                <a16:creationId xmlns:a16="http://schemas.microsoft.com/office/drawing/2014/main" id="{9D359E53-4BEB-4B5D-926A-46CD8697CD23}"/>
              </a:ext>
            </a:extLst>
          </p:cNvPr>
          <p:cNvSpPr>
            <a:spLocks noGrp="1"/>
          </p:cNvSpPr>
          <p:nvPr>
            <p:ph type="sldNum" sz="quarter" idx="18"/>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233671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Slide Number Placeholder 5">
            <a:extLst>
              <a:ext uri="{FF2B5EF4-FFF2-40B4-BE49-F238E27FC236}">
                <a16:creationId xmlns:a16="http://schemas.microsoft.com/office/drawing/2014/main" id="{6FBB9B0B-072D-47EB-ADAA-1CA713542BB4}"/>
              </a:ext>
            </a:extLst>
          </p:cNvPr>
          <p:cNvSpPr>
            <a:spLocks noGrp="1"/>
          </p:cNvSpPr>
          <p:nvPr>
            <p:ph type="sldNum" sz="quarter" idx="23"/>
          </p:nvPr>
        </p:nvSpPr>
        <p:spPr/>
        <p:txBody>
          <a:bodyPr/>
          <a:lstStyle/>
          <a:p>
            <a:fld id="{9B3A0DE5-0C37-4992-8E0F-2C58512F1A88}" type="slidenum">
              <a:rPr lang="en-GB" smtClean="0"/>
              <a:pPr/>
              <a:t>‹#›</a:t>
            </a:fld>
            <a:endParaRPr lang="en-GB" dirty="0"/>
          </a:p>
        </p:txBody>
      </p:sp>
    </p:spTree>
    <p:extLst>
      <p:ext uri="{BB962C8B-B14F-4D97-AF65-F5344CB8AC3E}">
        <p14:creationId xmlns:p14="http://schemas.microsoft.com/office/powerpoint/2010/main" val="2178100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9B3A0DE5-0C37-4992-8E0F-2C58512F1A88}" type="slidenum">
              <a:rPr lang="en-GB" smtClean="0"/>
              <a:t>‹#›</a:t>
            </a:fld>
            <a:endParaRPr lang="en-GB"/>
          </a:p>
        </p:txBody>
      </p:sp>
    </p:spTree>
    <p:extLst>
      <p:ext uri="{BB962C8B-B14F-4D97-AF65-F5344CB8AC3E}">
        <p14:creationId xmlns:p14="http://schemas.microsoft.com/office/powerpoint/2010/main" val="4231151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DD6A27D-1CCD-493A-BD92-02D730CB8EBE}" type="slidenum">
              <a:rPr lang="en-US"/>
              <a:pPr>
                <a:defRPr/>
              </a:pPr>
              <a:t>‹#›</a:t>
            </a:fld>
            <a:endParaRPr lang="en-US"/>
          </a:p>
        </p:txBody>
      </p:sp>
    </p:spTree>
    <p:extLst>
      <p:ext uri="{BB962C8B-B14F-4D97-AF65-F5344CB8AC3E}">
        <p14:creationId xmlns:p14="http://schemas.microsoft.com/office/powerpoint/2010/main" val="4258569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1"/>
            <a:ext cx="10972800" cy="4525963"/>
          </a:xfrm>
        </p:spPr>
        <p:txBody>
          <a:bodyPr/>
          <a:lstStyle/>
          <a:p>
            <a:pPr lvl="0"/>
            <a:endParaRPr lang="en-GB" noProof="0"/>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8F6738-0C55-415C-9DB0-84DA81173E23}" type="slidenum">
              <a:rPr lang="en-US"/>
              <a:pPr>
                <a:defRPr/>
              </a:pPr>
              <a:t>‹#›</a:t>
            </a:fld>
            <a:endParaRPr lang="en-US"/>
          </a:p>
        </p:txBody>
      </p:sp>
    </p:spTree>
    <p:extLst>
      <p:ext uri="{BB962C8B-B14F-4D97-AF65-F5344CB8AC3E}">
        <p14:creationId xmlns:p14="http://schemas.microsoft.com/office/powerpoint/2010/main" val="3280600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25385227-17F4-48AD-AD50-7CCC0437A434}" type="slidenum">
              <a:rPr lang="en-US"/>
              <a:pPr>
                <a:defRPr/>
              </a:pPr>
              <a:t>‹#›</a:t>
            </a:fld>
            <a:endParaRPr lang="en-US"/>
          </a:p>
        </p:txBody>
      </p:sp>
    </p:spTree>
    <p:extLst>
      <p:ext uri="{BB962C8B-B14F-4D97-AF65-F5344CB8AC3E}">
        <p14:creationId xmlns:p14="http://schemas.microsoft.com/office/powerpoint/2010/main" val="749499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7947C-48C4-44F8-B6F2-98F6912C88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A6880BA-9575-486B-80E1-63AFCFB9FE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AFEB69A-340E-4FE3-A563-742C8A41EE18}"/>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5" name="Footer Placeholder 4">
            <a:extLst>
              <a:ext uri="{FF2B5EF4-FFF2-40B4-BE49-F238E27FC236}">
                <a16:creationId xmlns:a16="http://schemas.microsoft.com/office/drawing/2014/main" id="{0832E563-353D-4AAC-8C81-B0B1A7705A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58FC07-85DC-4724-BD54-935ABA78250A}"/>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2627960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CC9B4-CECB-4CE8-8A41-4621E1CB0F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5AC7F7-AA3F-40DE-B5CD-DFAC727986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BD8872-2C3A-4D23-BA58-DE208D4DD430}"/>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5" name="Footer Placeholder 4">
            <a:extLst>
              <a:ext uri="{FF2B5EF4-FFF2-40B4-BE49-F238E27FC236}">
                <a16:creationId xmlns:a16="http://schemas.microsoft.com/office/drawing/2014/main" id="{54DDB539-95DF-460E-BF62-5083531656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4C3E37-98F2-4F0B-816B-850BFC560942}"/>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4159923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01DD3-78A0-401C-99CD-CF8FBFBFFC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ADCFB2-6DC0-438C-B39E-9DCA2ED478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0F4C-F6B9-4242-9CDA-5143454E22B7}"/>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5" name="Footer Placeholder 4">
            <a:extLst>
              <a:ext uri="{FF2B5EF4-FFF2-40B4-BE49-F238E27FC236}">
                <a16:creationId xmlns:a16="http://schemas.microsoft.com/office/drawing/2014/main" id="{5CF0E107-0AA6-40C9-B83C-FE1227F037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71CF81-4603-4D42-A27B-1EC709A6FC22}"/>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26208684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67DD-73D3-4F2D-B62E-B4DB2C7769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52A71D-3021-4398-B75E-57C5E7CB5E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444C6A-6999-4462-AE64-8870CEB12D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6E904D-AD56-4DBC-9EC3-77882C15133C}"/>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6" name="Footer Placeholder 5">
            <a:extLst>
              <a:ext uri="{FF2B5EF4-FFF2-40B4-BE49-F238E27FC236}">
                <a16:creationId xmlns:a16="http://schemas.microsoft.com/office/drawing/2014/main" id="{87B57F13-712A-4AAD-9FAC-8FE8A3E416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F37FE1-8037-4BAB-8AB2-36B56BAD4DB2}"/>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8043548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8B80C-CA88-4CE1-A7EB-1A2F40DDFF0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C82CD6-1589-422C-B1D1-9720561951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1E0399-6B58-4964-BA2F-FA2BEA40FA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CA54EC8-18F4-4109-8171-05F7A4F157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2F7FFF-BC2A-4130-B463-8A4E6FD109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84E46B4-D7F4-42B4-A26F-1BBC54709E65}"/>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8" name="Footer Placeholder 7">
            <a:extLst>
              <a:ext uri="{FF2B5EF4-FFF2-40B4-BE49-F238E27FC236}">
                <a16:creationId xmlns:a16="http://schemas.microsoft.com/office/drawing/2014/main" id="{6C62C2D3-C034-4FBD-9836-B184B9394DA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0C80838-E8A6-4916-9ADA-6DD64083C419}"/>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3780401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025D2-2DCB-4676-8411-1DF9B8B701D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F714A04-6223-4E4B-B118-F5DA34F402DE}"/>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4" name="Footer Placeholder 3">
            <a:extLst>
              <a:ext uri="{FF2B5EF4-FFF2-40B4-BE49-F238E27FC236}">
                <a16:creationId xmlns:a16="http://schemas.microsoft.com/office/drawing/2014/main" id="{59C63BD2-5198-4DA4-8678-3FBDB50FFB0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5531DCC-4A49-4ADA-A19C-D780A36DF05B}"/>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18337397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F7DA8A-46C4-4423-A45B-DD9519C97EEF}"/>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3" name="Footer Placeholder 2">
            <a:extLst>
              <a:ext uri="{FF2B5EF4-FFF2-40B4-BE49-F238E27FC236}">
                <a16:creationId xmlns:a16="http://schemas.microsoft.com/office/drawing/2014/main" id="{D5FEC04C-2112-45D1-A3F3-D1239DC92F5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BE86DAD-6102-485B-96A4-C330CC3587C8}"/>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3176657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19F4-756B-452D-890C-03308B78E4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F4042AC-F12E-4E0B-AFAC-D116983F68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13F74F3-7E7F-426E-8113-748511FD60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76EA1-6DBE-452E-AB8D-C4C7B94904E7}"/>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6" name="Footer Placeholder 5">
            <a:extLst>
              <a:ext uri="{FF2B5EF4-FFF2-40B4-BE49-F238E27FC236}">
                <a16:creationId xmlns:a16="http://schemas.microsoft.com/office/drawing/2014/main" id="{95605D5E-48EC-4763-90FD-93D0C2AE67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1C3A42-050C-4E8A-9262-EBAA05C37660}"/>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5222165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59E02-9B0C-42AA-BEFE-2AAC722DD1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E75F31D-F0A3-4A6B-91BD-6A9B2492EF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BF6A8D-8E4E-4B65-92BA-12F4DC1824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F18719-1FBB-407C-9873-5C049BB68EA8}"/>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6" name="Footer Placeholder 5">
            <a:extLst>
              <a:ext uri="{FF2B5EF4-FFF2-40B4-BE49-F238E27FC236}">
                <a16:creationId xmlns:a16="http://schemas.microsoft.com/office/drawing/2014/main" id="{B86F9D7F-800F-4554-9764-252C638C02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CC006A-C4EC-4941-A3DD-36917515255E}"/>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20335341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EFDB-5FAE-4374-80A5-CD13251385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D08A5AD-9DD4-4256-9839-08607CC268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B1ABF9-82F7-436E-B9B6-0A4706E85869}"/>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5" name="Footer Placeholder 4">
            <a:extLst>
              <a:ext uri="{FF2B5EF4-FFF2-40B4-BE49-F238E27FC236}">
                <a16:creationId xmlns:a16="http://schemas.microsoft.com/office/drawing/2014/main" id="{FAAFF328-5830-46C1-B0D1-002CD110BD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8D9706-8916-4F59-8E7A-A39C3B175EF7}"/>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826681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697EE7-35A9-4B2A-9463-CD2FDBFBAD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BECFE0-62B8-4A62-9FD9-2EDF432BCD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BC9725-4B8B-4D75-B94D-1AA5C5D6D743}"/>
              </a:ext>
            </a:extLst>
          </p:cNvPr>
          <p:cNvSpPr>
            <a:spLocks noGrp="1"/>
          </p:cNvSpPr>
          <p:nvPr>
            <p:ph type="dt" sz="half" idx="10"/>
          </p:nvPr>
        </p:nvSpPr>
        <p:spPr/>
        <p:txBody>
          <a:bodyPr/>
          <a:lstStyle/>
          <a:p>
            <a:fld id="{B0AEED77-D715-4EB3-A245-E1158606F93F}" type="datetimeFigureOut">
              <a:rPr lang="en-GB" smtClean="0"/>
              <a:t>23/06/2020</a:t>
            </a:fld>
            <a:endParaRPr lang="en-GB"/>
          </a:p>
        </p:txBody>
      </p:sp>
      <p:sp>
        <p:nvSpPr>
          <p:cNvPr id="5" name="Footer Placeholder 4">
            <a:extLst>
              <a:ext uri="{FF2B5EF4-FFF2-40B4-BE49-F238E27FC236}">
                <a16:creationId xmlns:a16="http://schemas.microsoft.com/office/drawing/2014/main" id="{15E8ED1D-4BEA-424D-AB11-E1EBBC3C4C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3CB84B-00C7-4B0C-89C1-D6D545D2DE07}"/>
              </a:ext>
            </a:extLst>
          </p:cNvPr>
          <p:cNvSpPr>
            <a:spLocks noGrp="1"/>
          </p:cNvSpPr>
          <p:nvPr>
            <p:ph type="sldNum" sz="quarter" idx="12"/>
          </p:nvPr>
        </p:nvSpPr>
        <p:spPr/>
        <p:txBody>
          <a:bodyPr/>
          <a:lstStyle/>
          <a:p>
            <a:fld id="{C585E2D4-FEAB-4F3D-B8B8-5C0C8B8C906F}" type="slidenum">
              <a:rPr lang="en-GB" smtClean="0"/>
              <a:t>‹#›</a:t>
            </a:fld>
            <a:endParaRPr lang="en-GB"/>
          </a:p>
        </p:txBody>
      </p:sp>
    </p:spTree>
    <p:extLst>
      <p:ext uri="{BB962C8B-B14F-4D97-AF65-F5344CB8AC3E}">
        <p14:creationId xmlns:p14="http://schemas.microsoft.com/office/powerpoint/2010/main" val="4235476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24443" y="623397"/>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9119" y="1693798"/>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278205" y="6413827"/>
            <a:ext cx="753545" cy="365125"/>
          </a:xfrm>
          <a:prstGeom prst="rect">
            <a:avLst/>
          </a:prstGeom>
        </p:spPr>
        <p:txBody>
          <a:bodyPr vert="horz" lIns="91440" tIns="45720" rIns="91440" bIns="45720" rtlCol="0" anchor="ctr"/>
          <a:lstStyle>
            <a:lvl1pPr algn="r">
              <a:defRPr sz="1000">
                <a:solidFill>
                  <a:srgbClr val="DD952F"/>
                </a:solidFill>
                <a:effectLst>
                  <a:outerShdw blurRad="50800" dist="38100" dir="2700000" algn="tl" rotWithShape="0">
                    <a:schemeClr val="bg1">
                      <a:alpha val="43000"/>
                    </a:schemeClr>
                  </a:outerShdw>
                </a:effectLst>
              </a:defRPr>
            </a:lvl1pPr>
          </a:lstStyle>
          <a:p>
            <a:fld id="{9B3A0DE5-0C37-4992-8E0F-2C58512F1A88}" type="slidenum">
              <a:rPr lang="en-GB" smtClean="0"/>
              <a:pPr/>
              <a:t>‹#›</a:t>
            </a:fld>
            <a:endParaRPr lang="en-GB" dirty="0"/>
          </a:p>
        </p:txBody>
      </p:sp>
      <p:pic>
        <p:nvPicPr>
          <p:cNvPr id="7" name="Picture 6">
            <a:extLst>
              <a:ext uri="{FF2B5EF4-FFF2-40B4-BE49-F238E27FC236}">
                <a16:creationId xmlns:a16="http://schemas.microsoft.com/office/drawing/2014/main" id="{9FE786E7-0058-4540-BA86-71EECE6FA984}"/>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248338" y="5266516"/>
            <a:ext cx="3093005" cy="1936173"/>
          </a:xfrm>
          <a:prstGeom prst="rect">
            <a:avLst/>
          </a:prstGeom>
        </p:spPr>
      </p:pic>
      <p:sp>
        <p:nvSpPr>
          <p:cNvPr id="8" name="Rectangle 7">
            <a:extLst>
              <a:ext uri="{FF2B5EF4-FFF2-40B4-BE49-F238E27FC236}">
                <a16:creationId xmlns:a16="http://schemas.microsoft.com/office/drawing/2014/main" id="{B9472A2D-E910-4DA2-8536-CAACD6DC6682}"/>
              </a:ext>
            </a:extLst>
          </p:cNvPr>
          <p:cNvSpPr/>
          <p:nvPr userDrawn="1"/>
        </p:nvSpPr>
        <p:spPr>
          <a:xfrm>
            <a:off x="3568198" y="6413827"/>
            <a:ext cx="5055615" cy="461665"/>
          </a:xfrm>
          <a:prstGeom prst="rect">
            <a:avLst/>
          </a:prstGeom>
          <a:noFill/>
        </p:spPr>
        <p:txBody>
          <a:bodyPr wrap="none" lIns="91440" tIns="45720" rIns="91440" bIns="45720">
            <a:spAutoFit/>
          </a:bodyPr>
          <a:lstStyle/>
          <a:p>
            <a:pPr algn="ctr"/>
            <a:r>
              <a:rPr lang="en-US" sz="2400" b="1" cap="none" spc="0" dirty="0">
                <a:ln w="0"/>
                <a:solidFill>
                  <a:srgbClr val="D8232C"/>
                </a:solidFill>
                <a:effectLst>
                  <a:outerShdw blurRad="38100" dist="19050" dir="2700000" algn="tl" rotWithShape="0">
                    <a:schemeClr val="dk1">
                      <a:alpha val="40000"/>
                    </a:schemeClr>
                  </a:outerShdw>
                </a:effectLst>
                <a:latin typeface="Playfair Display" panose="00000500000000000000" pitchFamily="2" charset="0"/>
              </a:rPr>
              <a:t>www.scientifichorseshoeing.co.uk</a:t>
            </a:r>
          </a:p>
        </p:txBody>
      </p:sp>
      <p:sp>
        <p:nvSpPr>
          <p:cNvPr id="4" name="Rectangle 3">
            <a:extLst>
              <a:ext uri="{FF2B5EF4-FFF2-40B4-BE49-F238E27FC236}">
                <a16:creationId xmlns:a16="http://schemas.microsoft.com/office/drawing/2014/main" id="{7292DA13-877F-4C64-8970-C647476575D8}"/>
              </a:ext>
            </a:extLst>
          </p:cNvPr>
          <p:cNvSpPr/>
          <p:nvPr userDrawn="1"/>
        </p:nvSpPr>
        <p:spPr>
          <a:xfrm>
            <a:off x="518059" y="6319390"/>
            <a:ext cx="3560960" cy="276999"/>
          </a:xfrm>
          <a:prstGeom prst="rect">
            <a:avLst/>
          </a:prstGeom>
          <a:noFill/>
        </p:spPr>
        <p:txBody>
          <a:bodyPr wrap="square" lIns="91440" tIns="45720" rIns="91440" bIns="45720">
            <a:spAutoFit/>
          </a:bodyPr>
          <a:lstStyle/>
          <a:p>
            <a:pPr algn="ctr"/>
            <a:r>
              <a:rPr lang="en-US" sz="1200" b="0" i="1" cap="none" spc="0" dirty="0">
                <a:ln w="0"/>
                <a:solidFill>
                  <a:srgbClr val="D8232C"/>
                </a:solidFill>
                <a:effectLst>
                  <a:outerShdw blurRad="38100" dist="19050" dir="2700000" algn="tl" rotWithShape="0">
                    <a:schemeClr val="dk1">
                      <a:alpha val="40000"/>
                    </a:schemeClr>
                  </a:outerShdw>
                </a:effectLst>
                <a:latin typeface="Playfair Display" panose="00000500000000000000" pitchFamily="2" charset="0"/>
              </a:rPr>
              <a:t>‘Burning to learn’</a:t>
            </a:r>
          </a:p>
        </p:txBody>
      </p:sp>
    </p:spTree>
    <p:extLst>
      <p:ext uri="{BB962C8B-B14F-4D97-AF65-F5344CB8AC3E}">
        <p14:creationId xmlns:p14="http://schemas.microsoft.com/office/powerpoint/2010/main" val="1427994431"/>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696" r:id="rId16"/>
    <p:sldLayoutId id="2147483789" r:id="rId17"/>
    <p:sldLayoutId id="2147483790" r:id="rId18"/>
    <p:sldLayoutId id="2147483791" r:id="rId19"/>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j-ea"/>
          <a:cs typeface="Playfair Display" panose="00000500000000000000" pitchFamily="2"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E60612-E722-41A8-92A9-269136DB08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5BED5-359B-4E53-880E-2C4E9F13BE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0BEDD6-D73E-474C-85EB-847E1ED7A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AEED77-D715-4EB3-A245-E1158606F93F}" type="datetimeFigureOut">
              <a:rPr lang="en-GB" smtClean="0"/>
              <a:t>23/06/2020</a:t>
            </a:fld>
            <a:endParaRPr lang="en-GB"/>
          </a:p>
        </p:txBody>
      </p:sp>
      <p:sp>
        <p:nvSpPr>
          <p:cNvPr id="5" name="Footer Placeholder 4">
            <a:extLst>
              <a:ext uri="{FF2B5EF4-FFF2-40B4-BE49-F238E27FC236}">
                <a16:creationId xmlns:a16="http://schemas.microsoft.com/office/drawing/2014/main" id="{9C513059-872D-4C9C-9B29-4A384A733D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3D35E80-0D1B-482D-AEAF-12F434E392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85E2D4-FEAB-4F3D-B8B8-5C0C8B8C906F}" type="slidenum">
              <a:rPr lang="en-GB" smtClean="0"/>
              <a:t>‹#›</a:t>
            </a:fld>
            <a:endParaRPr lang="en-GB"/>
          </a:p>
        </p:txBody>
      </p:sp>
    </p:spTree>
    <p:extLst>
      <p:ext uri="{BB962C8B-B14F-4D97-AF65-F5344CB8AC3E}">
        <p14:creationId xmlns:p14="http://schemas.microsoft.com/office/powerpoint/2010/main" val="1577155605"/>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B446C-D526-43A0-A2A8-D24A7D2B3DBD}"/>
              </a:ext>
            </a:extLst>
          </p:cNvPr>
          <p:cNvSpPr>
            <a:spLocks noGrp="1"/>
          </p:cNvSpPr>
          <p:nvPr>
            <p:ph type="ctrTitle"/>
          </p:nvPr>
        </p:nvSpPr>
        <p:spPr/>
        <p:txBody>
          <a:bodyPr>
            <a:normAutofit/>
          </a:bodyPr>
          <a:lstStyle/>
          <a:p>
            <a:r>
              <a:rPr lang="en-GB" altLang="en-US" b="1" dirty="0">
                <a:solidFill>
                  <a:srgbClr val="FF0000"/>
                </a:solidFill>
                <a:effectLst>
                  <a:outerShdw blurRad="38100" dist="38100" dir="2700000" algn="tl">
                    <a:srgbClr val="000000">
                      <a:alpha val="43137"/>
                    </a:srgbClr>
                  </a:outerShdw>
                </a:effectLst>
              </a:rPr>
              <a:t>Positional &amp; directional terminology</a:t>
            </a:r>
            <a:endParaRPr lang="en-GB" dirty="0">
              <a:solidFill>
                <a:schemeClr val="bg1"/>
              </a:solidFill>
            </a:endParaRPr>
          </a:p>
        </p:txBody>
      </p:sp>
      <p:sp>
        <p:nvSpPr>
          <p:cNvPr id="3" name="Subtitle 2">
            <a:extLst>
              <a:ext uri="{FF2B5EF4-FFF2-40B4-BE49-F238E27FC236}">
                <a16:creationId xmlns:a16="http://schemas.microsoft.com/office/drawing/2014/main" id="{11E82266-2361-4E09-A7B5-31C0BF81CFD1}"/>
              </a:ext>
            </a:extLst>
          </p:cNvPr>
          <p:cNvSpPr>
            <a:spLocks noGrp="1"/>
          </p:cNvSpPr>
          <p:nvPr>
            <p:ph type="subTitle" idx="1"/>
          </p:nvPr>
        </p:nvSpPr>
        <p:spPr>
          <a:xfrm>
            <a:off x="1339317" y="3598341"/>
            <a:ext cx="9440034" cy="1049867"/>
          </a:xfrm>
        </p:spPr>
        <p:txBody>
          <a:bodyPr>
            <a:normAutofit/>
          </a:bodyPr>
          <a:lstStyle/>
          <a:p>
            <a:r>
              <a:rPr lang="en-GB" sz="2800" b="1" dirty="0">
                <a:solidFill>
                  <a:schemeClr val="bg1"/>
                </a:solidFill>
              </a:rPr>
              <a:t>Planes of Reference</a:t>
            </a:r>
          </a:p>
        </p:txBody>
      </p:sp>
    </p:spTree>
    <p:extLst>
      <p:ext uri="{BB962C8B-B14F-4D97-AF65-F5344CB8AC3E}">
        <p14:creationId xmlns:p14="http://schemas.microsoft.com/office/powerpoint/2010/main" val="362217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normAutofit fontScale="90000"/>
          </a:bodyPr>
          <a:lstStyle/>
          <a:p>
            <a:pPr eaLnBrk="1" hangingPunct="1"/>
            <a:r>
              <a:rPr lang="en-GB" altLang="en-US" sz="3200" b="1" dirty="0">
                <a:solidFill>
                  <a:srgbClr val="FF0000"/>
                </a:solidFill>
              </a:rPr>
              <a:t>The Art and Science of Horse Shoeing</a:t>
            </a:r>
            <a:br>
              <a:rPr lang="en-GB" altLang="en-US" sz="3200" b="1" dirty="0">
                <a:solidFill>
                  <a:srgbClr val="FF0000"/>
                </a:solidFill>
              </a:rPr>
            </a:br>
            <a:endParaRPr lang="en-US" altLang="en-US" sz="3200" b="1" dirty="0">
              <a:solidFill>
                <a:srgbClr val="FF0000"/>
              </a:solidFill>
            </a:endParaRPr>
          </a:p>
        </p:txBody>
      </p:sp>
      <p:sp>
        <p:nvSpPr>
          <p:cNvPr id="2051" name="Rectangle 3"/>
          <p:cNvSpPr>
            <a:spLocks noGrp="1" noChangeArrowheads="1"/>
          </p:cNvSpPr>
          <p:nvPr>
            <p:ph type="body" idx="1"/>
          </p:nvPr>
        </p:nvSpPr>
        <p:spPr>
          <a:xfrm>
            <a:off x="927002" y="1819923"/>
            <a:ext cx="10353762" cy="2964912"/>
          </a:xfrm>
        </p:spPr>
        <p:txBody>
          <a:bodyPr>
            <a:normAutofit/>
          </a:bodyPr>
          <a:lstStyle/>
          <a:p>
            <a:pPr eaLnBrk="1" hangingPunct="1">
              <a:lnSpc>
                <a:spcPct val="90000"/>
              </a:lnSpc>
            </a:pPr>
            <a:r>
              <a:rPr lang="en-GB" altLang="en-US" b="1" dirty="0">
                <a:latin typeface="Calibri" panose="020F0502020204030204" pitchFamily="34" charset="0"/>
                <a:cs typeface="Calibri" panose="020F0502020204030204" pitchFamily="34" charset="0"/>
              </a:rPr>
              <a:t>Farriery must be studied in the same way as any other subject in order that a Farrier may become successful in practice and examinations.  </a:t>
            </a:r>
          </a:p>
          <a:p>
            <a:pPr eaLnBrk="1" hangingPunct="1">
              <a:lnSpc>
                <a:spcPct val="90000"/>
              </a:lnSpc>
            </a:pPr>
            <a:endParaRPr lang="en-GB" altLang="en-US" b="1" dirty="0">
              <a:latin typeface="Calibri" panose="020F0502020204030204" pitchFamily="34" charset="0"/>
              <a:cs typeface="Calibri" panose="020F0502020204030204" pitchFamily="34" charset="0"/>
            </a:endParaRPr>
          </a:p>
          <a:p>
            <a:pPr eaLnBrk="1" hangingPunct="1">
              <a:lnSpc>
                <a:spcPct val="90000"/>
              </a:lnSpc>
            </a:pPr>
            <a:r>
              <a:rPr lang="en-GB" altLang="en-US" b="1" dirty="0">
                <a:latin typeface="Calibri" panose="020F0502020204030204" pitchFamily="34" charset="0"/>
                <a:cs typeface="Calibri" panose="020F0502020204030204" pitchFamily="34" charset="0"/>
              </a:rPr>
              <a:t>Shoeing is both an art and a science, and by making use of this study the Farrier may communicate with veterinarians, horse owners and other farriers, using terminology which is readily understood.  </a:t>
            </a:r>
            <a:endParaRPr lang="en-US" alt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88055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pPr eaLnBrk="1" hangingPunct="1"/>
            <a:r>
              <a:rPr lang="en-GB" altLang="en-US" sz="3200" b="1" dirty="0">
                <a:solidFill>
                  <a:srgbClr val="FF0000"/>
                </a:solidFill>
              </a:rPr>
              <a:t>The Art and Science of Horse Shoeing</a:t>
            </a:r>
            <a:br>
              <a:rPr lang="en-GB" altLang="en-US" sz="3200" b="1" dirty="0">
                <a:solidFill>
                  <a:srgbClr val="FF0000"/>
                </a:solidFill>
              </a:rPr>
            </a:br>
            <a:endParaRPr lang="en-US" altLang="en-US" sz="3200" b="1" dirty="0">
              <a:solidFill>
                <a:srgbClr val="FF0000"/>
              </a:solidFill>
            </a:endParaRPr>
          </a:p>
        </p:txBody>
      </p:sp>
      <p:sp>
        <p:nvSpPr>
          <p:cNvPr id="3075" name="Rectangle 3"/>
          <p:cNvSpPr>
            <a:spLocks noGrp="1" noChangeArrowheads="1"/>
          </p:cNvSpPr>
          <p:nvPr>
            <p:ph type="body" idx="1"/>
          </p:nvPr>
        </p:nvSpPr>
        <p:spPr>
          <a:xfrm>
            <a:off x="903353" y="1946047"/>
            <a:ext cx="10353762" cy="2460416"/>
          </a:xfrm>
        </p:spPr>
        <p:txBody>
          <a:bodyPr>
            <a:normAutofit/>
          </a:bodyPr>
          <a:lstStyle/>
          <a:p>
            <a:pPr eaLnBrk="1" hangingPunct="1">
              <a:lnSpc>
                <a:spcPct val="90000"/>
              </a:lnSpc>
            </a:pPr>
            <a:r>
              <a:rPr lang="en-GB" altLang="en-US" b="1" dirty="0">
                <a:latin typeface="Calibri" panose="020F0502020204030204" pitchFamily="34" charset="0"/>
                <a:cs typeface="Calibri" panose="020F0502020204030204" pitchFamily="34" charset="0"/>
              </a:rPr>
              <a:t>Clear communication in this way will assist the Farrier to more correctly shoe or treat the horse and to gain the maximum benefit when presented with articles, papers and books.</a:t>
            </a:r>
          </a:p>
          <a:p>
            <a:pPr eaLnBrk="1" hangingPunct="1">
              <a:lnSpc>
                <a:spcPct val="90000"/>
              </a:lnSpc>
            </a:pPr>
            <a:endParaRPr lang="en-GB" altLang="en-US" b="1" dirty="0">
              <a:latin typeface="Calibri" panose="020F0502020204030204" pitchFamily="34" charset="0"/>
              <a:cs typeface="Calibri" panose="020F0502020204030204" pitchFamily="34" charset="0"/>
            </a:endParaRPr>
          </a:p>
          <a:p>
            <a:pPr eaLnBrk="1" hangingPunct="1">
              <a:lnSpc>
                <a:spcPct val="90000"/>
              </a:lnSpc>
            </a:pPr>
            <a:r>
              <a:rPr lang="en-GB" altLang="en-US" b="1" dirty="0">
                <a:latin typeface="Calibri" panose="020F0502020204030204" pitchFamily="34" charset="0"/>
                <a:cs typeface="Calibri" panose="020F0502020204030204" pitchFamily="34" charset="0"/>
              </a:rPr>
              <a:t>A sound understanding of the nature and function of the horse (and in particular the lower limbs) inspires confidence in the Farrier and so will greater profits his business.</a:t>
            </a:r>
            <a:endParaRPr lang="en-US" alt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6557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eaLnBrk="1" hangingPunct="1"/>
            <a:r>
              <a:rPr lang="en-GB" altLang="en-US" sz="4000" b="1" dirty="0">
                <a:solidFill>
                  <a:srgbClr val="FF0000"/>
                </a:solidFill>
                <a:effectLst>
                  <a:outerShdw blurRad="38100" dist="38100" dir="2700000" algn="tl">
                    <a:srgbClr val="000000">
                      <a:alpha val="43137"/>
                    </a:srgbClr>
                  </a:outerShdw>
                </a:effectLst>
              </a:rPr>
              <a:t>Positional &amp; directional terminology</a:t>
            </a:r>
          </a:p>
        </p:txBody>
      </p:sp>
      <p:sp>
        <p:nvSpPr>
          <p:cNvPr id="4099" name="Rectangle 3"/>
          <p:cNvSpPr>
            <a:spLocks noGrp="1" noChangeArrowheads="1"/>
          </p:cNvSpPr>
          <p:nvPr>
            <p:ph type="body" idx="1"/>
          </p:nvPr>
        </p:nvSpPr>
        <p:spPr>
          <a:xfrm>
            <a:off x="863940" y="2269240"/>
            <a:ext cx="10353762" cy="1892857"/>
          </a:xfrm>
        </p:spPr>
        <p:txBody>
          <a:bodyPr/>
          <a:lstStyle/>
          <a:p>
            <a:pPr eaLnBrk="1" hangingPunct="1"/>
            <a:r>
              <a:rPr lang="en-GB" altLang="en-US" b="1" dirty="0">
                <a:latin typeface="Calibri" panose="020F0502020204030204" pitchFamily="34" charset="0"/>
                <a:cs typeface="Calibri" panose="020F0502020204030204" pitchFamily="34" charset="0"/>
              </a:rPr>
              <a:t>Descriptions for the position, or direction of travel of different parts of an animal need to be precise and clear, particularly for the purposes of an examination. For this reason it will be necessary to use a standard terminology wherever possible.</a:t>
            </a:r>
          </a:p>
        </p:txBody>
      </p:sp>
    </p:spTree>
    <p:extLst>
      <p:ext uri="{BB962C8B-B14F-4D97-AF65-F5344CB8AC3E}">
        <p14:creationId xmlns:p14="http://schemas.microsoft.com/office/powerpoint/2010/main" val="1893181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a:xfrm>
            <a:off x="609600" y="274638"/>
            <a:ext cx="6062133" cy="1143000"/>
          </a:xfrm>
        </p:spPr>
        <p:txBody>
          <a:bodyPr/>
          <a:lstStyle/>
          <a:p>
            <a:pPr eaLnBrk="1" hangingPunct="1"/>
            <a:r>
              <a:rPr lang="en-GB" altLang="en-US" sz="2400" b="1" dirty="0">
                <a:solidFill>
                  <a:srgbClr val="FF0000"/>
                </a:solidFill>
              </a:rPr>
              <a:t>Positional &amp; directional terminology</a:t>
            </a:r>
          </a:p>
        </p:txBody>
      </p:sp>
      <p:sp>
        <p:nvSpPr>
          <p:cNvPr id="5123" name="Rectangle 7"/>
          <p:cNvSpPr>
            <a:spLocks noGrp="1" noChangeArrowheads="1"/>
          </p:cNvSpPr>
          <p:nvPr>
            <p:ph type="body" sz="half" idx="1"/>
          </p:nvPr>
        </p:nvSpPr>
        <p:spPr>
          <a:xfrm>
            <a:off x="609600" y="1600201"/>
            <a:ext cx="5384800" cy="3121571"/>
          </a:xfrm>
        </p:spPr>
        <p:txBody>
          <a:bodyPr>
            <a:normAutofit/>
          </a:bodyPr>
          <a:lstStyle/>
          <a:p>
            <a:pPr eaLnBrk="1" hangingPunct="1"/>
            <a:r>
              <a:rPr lang="en-GB" altLang="en-US" sz="2400" b="1" dirty="0">
                <a:latin typeface="Calibri" panose="020F0502020204030204" pitchFamily="34" charset="0"/>
                <a:cs typeface="Calibri" panose="020F0502020204030204" pitchFamily="34" charset="0"/>
              </a:rPr>
              <a:t>Planes of reference</a:t>
            </a:r>
          </a:p>
          <a:p>
            <a:pPr lvl="1" eaLnBrk="1" hangingPunct="1"/>
            <a:r>
              <a:rPr lang="en-GB" altLang="en-US" sz="2000" b="1" dirty="0">
                <a:latin typeface="Calibri" panose="020F0502020204030204" pitchFamily="34" charset="0"/>
                <a:cs typeface="Calibri" panose="020F0502020204030204" pitchFamily="34" charset="0"/>
              </a:rPr>
              <a:t>Dorsal</a:t>
            </a:r>
          </a:p>
          <a:p>
            <a:pPr lvl="1" eaLnBrk="1" hangingPunct="1"/>
            <a:r>
              <a:rPr lang="en-GB" altLang="en-US" sz="2000" b="1" dirty="0">
                <a:latin typeface="Calibri" panose="020F0502020204030204" pitchFamily="34" charset="0"/>
                <a:cs typeface="Calibri" panose="020F0502020204030204" pitchFamily="34" charset="0"/>
              </a:rPr>
              <a:t>Ventral</a:t>
            </a:r>
          </a:p>
          <a:p>
            <a:pPr lvl="1" eaLnBrk="1" hangingPunct="1"/>
            <a:r>
              <a:rPr lang="en-GB" altLang="en-US" sz="2000" b="1" dirty="0">
                <a:latin typeface="Calibri" panose="020F0502020204030204" pitchFamily="34" charset="0"/>
                <a:cs typeface="Calibri" panose="020F0502020204030204" pitchFamily="34" charset="0"/>
              </a:rPr>
              <a:t>Left / near</a:t>
            </a:r>
          </a:p>
          <a:p>
            <a:pPr lvl="1" eaLnBrk="1" hangingPunct="1"/>
            <a:r>
              <a:rPr lang="en-GB" altLang="en-US" sz="2000" b="1" dirty="0">
                <a:latin typeface="Calibri" panose="020F0502020204030204" pitchFamily="34" charset="0"/>
                <a:cs typeface="Calibri" panose="020F0502020204030204" pitchFamily="34" charset="0"/>
              </a:rPr>
              <a:t>Right / off</a:t>
            </a: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44444" y="1600200"/>
            <a:ext cx="4691111"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8797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normAutofit/>
          </a:bodyPr>
          <a:lstStyle/>
          <a:p>
            <a:pPr eaLnBrk="1" hangingPunct="1"/>
            <a:r>
              <a:rPr lang="en-GB" altLang="en-US" sz="4000" b="1" dirty="0">
                <a:solidFill>
                  <a:srgbClr val="FF0000"/>
                </a:solidFill>
              </a:rPr>
              <a:t>Positional &amp; directional terminology</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3435667" y="1806892"/>
            <a:ext cx="5320665" cy="3244215"/>
          </a:xfrm>
          <a:prstGeom prst="rect">
            <a:avLst/>
          </a:prstGeom>
          <a:noFill/>
        </p:spPr>
      </p:pic>
    </p:spTree>
    <p:extLst>
      <p:ext uri="{BB962C8B-B14F-4D97-AF65-F5344CB8AC3E}">
        <p14:creationId xmlns:p14="http://schemas.microsoft.com/office/powerpoint/2010/main" val="179702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altLang="en-US" sz="3200" b="1" dirty="0">
                <a:solidFill>
                  <a:srgbClr val="FF0000"/>
                </a:solidFill>
              </a:rPr>
              <a:t>Positional and Directional Terminology</a:t>
            </a:r>
            <a:br>
              <a:rPr lang="en-GB" altLang="en-US" sz="3200" b="1" dirty="0">
                <a:solidFill>
                  <a:srgbClr val="FF0000"/>
                </a:solidFill>
              </a:rPr>
            </a:br>
            <a:endParaRPr lang="en-US" altLang="en-US" sz="3200" b="1" dirty="0">
              <a:solidFill>
                <a:srgbClr val="FF0000"/>
              </a:solidFill>
            </a:endParaRPr>
          </a:p>
        </p:txBody>
      </p:sp>
      <p:sp>
        <p:nvSpPr>
          <p:cNvPr id="7171" name="Text Box 3"/>
          <p:cNvSpPr txBox="1">
            <a:spLocks noChangeArrowheads="1"/>
          </p:cNvSpPr>
          <p:nvPr/>
        </p:nvSpPr>
        <p:spPr bwMode="auto">
          <a:xfrm>
            <a:off x="527051" y="1484314"/>
            <a:ext cx="111379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b="1"/>
              <a:t>Descriptions for the position or direction of travel of different parts of an animal need to be precise and clear, particularly for the purposes of an examination.  For this reason it will be necessary to use a standard terminology wherever possible.</a:t>
            </a:r>
            <a:endParaRPr lang="en-US" altLang="en-US" b="1"/>
          </a:p>
        </p:txBody>
      </p:sp>
      <p:graphicFrame>
        <p:nvGraphicFramePr>
          <p:cNvPr id="257028" name="Group 4"/>
          <p:cNvGraphicFramePr>
            <a:graphicFrameLocks noGrp="1"/>
          </p:cNvGraphicFramePr>
          <p:nvPr>
            <p:ph type="tbl" idx="1"/>
            <p:extLst>
              <p:ext uri="{D42A27DB-BD31-4B8C-83A1-F6EECF244321}">
                <p14:modId xmlns:p14="http://schemas.microsoft.com/office/powerpoint/2010/main" val="603960102"/>
              </p:ext>
            </p:extLst>
          </p:nvPr>
        </p:nvGraphicFramePr>
        <p:xfrm>
          <a:off x="6369269" y="1811784"/>
          <a:ext cx="5423339" cy="3128964"/>
        </p:xfrm>
        <a:graphic>
          <a:graphicData uri="http://schemas.openxmlformats.org/drawingml/2006/table">
            <a:tbl>
              <a:tblPr/>
              <a:tblGrid>
                <a:gridCol w="1449990">
                  <a:extLst>
                    <a:ext uri="{9D8B030D-6E8A-4147-A177-3AD203B41FA5}">
                      <a16:colId xmlns:a16="http://schemas.microsoft.com/office/drawing/2014/main" val="20000"/>
                    </a:ext>
                  </a:extLst>
                </a:gridCol>
                <a:gridCol w="3973349">
                  <a:extLst>
                    <a:ext uri="{9D8B030D-6E8A-4147-A177-3AD203B41FA5}">
                      <a16:colId xmlns:a16="http://schemas.microsoft.com/office/drawing/2014/main" val="20001"/>
                    </a:ext>
                  </a:extLst>
                </a:gridCol>
              </a:tblGrid>
              <a:tr h="4476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Axial:</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Towards the centre (nearer to the axis)</a:t>
                      </a:r>
                      <a:endParaRPr kumimoji="0" lang="en-GB" sz="2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4608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Abaxial:</a:t>
                      </a:r>
                      <a:endParaRPr kumimoji="0" lang="en-GB" sz="2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Away from the centre (away from the axis)</a:t>
                      </a:r>
                      <a:endParaRPr kumimoji="0" lang="en-GB" sz="2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7675">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Basal:</a:t>
                      </a:r>
                      <a:endParaRPr kumimoji="0" lang="en-GB" sz="2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The lowest (surface)</a:t>
                      </a:r>
                      <a:endParaRPr kumimoji="0" lang="en-GB" sz="2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608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Deep:</a:t>
                      </a:r>
                      <a:endParaRPr kumimoji="0" lang="en-GB" sz="2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Internal, close to the centre mass</a:t>
                      </a:r>
                      <a:endParaRPr kumimoji="0" lang="en-GB" sz="2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47675">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Digit:</a:t>
                      </a:r>
                      <a:endParaRPr kumimoji="0" lang="en-GB" sz="2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The part of the leg below the fetlock joint</a:t>
                      </a:r>
                      <a:endParaRPr kumimoji="0" lang="en-GB" sz="2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4608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Distal:</a:t>
                      </a:r>
                      <a:endParaRPr kumimoji="0" lang="en-GB" sz="2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Furthest from the body (bottom)</a:t>
                      </a:r>
                      <a:endParaRPr kumimoji="0" lang="en-GB" sz="2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47675">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Dorsal:</a:t>
                      </a:r>
                      <a:endParaRPr kumimoji="0" lang="en-GB" sz="2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Front surface of the legs</a:t>
                      </a:r>
                      <a:endParaRPr kumimoji="0" lang="en-GB" sz="2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527051" y="1696533"/>
            <a:ext cx="5320665" cy="3244215"/>
          </a:xfrm>
          <a:prstGeom prst="rect">
            <a:avLst/>
          </a:prstGeom>
          <a:noFill/>
        </p:spPr>
      </p:pic>
    </p:spTree>
    <p:extLst>
      <p:ext uri="{BB962C8B-B14F-4D97-AF65-F5344CB8AC3E}">
        <p14:creationId xmlns:p14="http://schemas.microsoft.com/office/powerpoint/2010/main" val="78957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altLang="en-US" sz="3200" b="1" dirty="0">
                <a:solidFill>
                  <a:srgbClr val="FF0000"/>
                </a:solidFill>
              </a:rPr>
              <a:t>Positional and Directional Terminology</a:t>
            </a:r>
            <a:br>
              <a:rPr lang="en-GB" altLang="en-US" sz="3200" b="1" dirty="0">
                <a:solidFill>
                  <a:srgbClr val="FF0000"/>
                </a:solidFill>
              </a:rPr>
            </a:br>
            <a:endParaRPr lang="en-US" altLang="en-US" sz="3200" b="1" dirty="0">
              <a:solidFill>
                <a:srgbClr val="FF0000"/>
              </a:solidFill>
            </a:endParaRPr>
          </a:p>
        </p:txBody>
      </p:sp>
      <p:graphicFrame>
        <p:nvGraphicFramePr>
          <p:cNvPr id="258051" name="Group 3"/>
          <p:cNvGraphicFramePr>
            <a:graphicFrameLocks noGrp="1"/>
          </p:cNvGraphicFramePr>
          <p:nvPr>
            <p:ph type="tbl" idx="1"/>
            <p:extLst>
              <p:ext uri="{D42A27DB-BD31-4B8C-83A1-F6EECF244321}">
                <p14:modId xmlns:p14="http://schemas.microsoft.com/office/powerpoint/2010/main" val="1104120048"/>
              </p:ext>
            </p:extLst>
          </p:nvPr>
        </p:nvGraphicFramePr>
        <p:xfrm>
          <a:off x="6184754" y="1696533"/>
          <a:ext cx="5276778" cy="3670369"/>
        </p:xfrm>
        <a:graphic>
          <a:graphicData uri="http://schemas.openxmlformats.org/drawingml/2006/table">
            <a:tbl>
              <a:tblPr/>
              <a:tblGrid>
                <a:gridCol w="1410804">
                  <a:extLst>
                    <a:ext uri="{9D8B030D-6E8A-4147-A177-3AD203B41FA5}">
                      <a16:colId xmlns:a16="http://schemas.microsoft.com/office/drawing/2014/main" val="20000"/>
                    </a:ext>
                  </a:extLst>
                </a:gridCol>
                <a:gridCol w="3865974">
                  <a:extLst>
                    <a:ext uri="{9D8B030D-6E8A-4147-A177-3AD203B41FA5}">
                      <a16:colId xmlns:a16="http://schemas.microsoft.com/office/drawing/2014/main" val="20001"/>
                    </a:ext>
                  </a:extLst>
                </a:gridCol>
              </a:tblGrid>
              <a:tr h="29806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Extend:</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To straighten (a limb)</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566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Extensor:</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 structure whose function is to extend</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695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Flex:</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To bend (a limb)</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566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Flexor:</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 structure whose function is to flex</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695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Lateral:</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Outside (of the legs)</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566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Medial:</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Inside (of the legs)</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695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Palmer:</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Rear of the fore leg</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1566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Plantar:</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Rear of the hind leg</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1695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Proximal:</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Closest to the body (top)</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8056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err="1">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Sagital</a:t>
                      </a: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 vertical plane through the legs.  Parallel to the median plane</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1695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Superficial:</a:t>
                      </a:r>
                      <a:endParaRPr kumimoji="0" lang="en-GB" sz="2000" b="1" i="0" u="none" strike="noStrike" cap="none" normalizeH="0" baseline="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External, close to the surface</a:t>
                      </a:r>
                      <a:endParaRPr kumimoji="0" lang="en-GB"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8233" name="Text Box 41"/>
          <p:cNvSpPr txBox="1">
            <a:spLocks noChangeArrowheads="1"/>
          </p:cNvSpPr>
          <p:nvPr/>
        </p:nvSpPr>
        <p:spPr bwMode="auto">
          <a:xfrm>
            <a:off x="719667" y="5876925"/>
            <a:ext cx="1104053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a:t>The above is not an exhaustive list.  Other items may be used in some circumstances but the meaning must be clear </a:t>
            </a:r>
            <a:r>
              <a:rPr lang="en-GB" altLang="en-US" sz="1200" b="1" i="1"/>
              <a:t>if in doubt leave it out</a:t>
            </a:r>
            <a:r>
              <a:rPr lang="en-GB" altLang="en-US" sz="1200" b="1"/>
              <a:t>.</a:t>
            </a:r>
            <a:endParaRPr lang="en-US" altLang="en-US" sz="1200" b="1"/>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527051" y="1696533"/>
            <a:ext cx="5320665" cy="3244215"/>
          </a:xfrm>
          <a:prstGeom prst="rect">
            <a:avLst/>
          </a:prstGeom>
          <a:noFill/>
        </p:spPr>
      </p:pic>
    </p:spTree>
    <p:extLst>
      <p:ext uri="{BB962C8B-B14F-4D97-AF65-F5344CB8AC3E}">
        <p14:creationId xmlns:p14="http://schemas.microsoft.com/office/powerpoint/2010/main" val="115191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9"/>
          <p:cNvSpPr>
            <a:spLocks noGrp="1" noChangeArrowheads="1"/>
          </p:cNvSpPr>
          <p:nvPr>
            <p:ph type="body" sz="half" idx="1"/>
          </p:nvPr>
        </p:nvSpPr>
        <p:spPr>
          <a:xfrm>
            <a:off x="762000" y="1749974"/>
            <a:ext cx="4254062" cy="2798378"/>
          </a:xfrm>
          <a:noFill/>
        </p:spPr>
        <p:txBody>
          <a:bodyPr>
            <a:normAutofit/>
          </a:bodyPr>
          <a:lstStyle/>
          <a:p>
            <a:pPr eaLnBrk="1" hangingPunct="1"/>
            <a:r>
              <a:rPr lang="en-GB" altLang="en-US" sz="2400" b="1" dirty="0">
                <a:latin typeface="Calibri" panose="020F0502020204030204" pitchFamily="34" charset="0"/>
                <a:cs typeface="Calibri" panose="020F0502020204030204" pitchFamily="34" charset="0"/>
              </a:rPr>
              <a:t>Planes of reference</a:t>
            </a:r>
          </a:p>
          <a:p>
            <a:pPr lvl="1" eaLnBrk="1" hangingPunct="1"/>
            <a:r>
              <a:rPr lang="en-GB" altLang="en-US" sz="2000" b="1" dirty="0">
                <a:latin typeface="Calibri" panose="020F0502020204030204" pitchFamily="34" charset="0"/>
                <a:cs typeface="Calibri" panose="020F0502020204030204" pitchFamily="34" charset="0"/>
              </a:rPr>
              <a:t>Sagittal</a:t>
            </a:r>
          </a:p>
          <a:p>
            <a:pPr lvl="1" eaLnBrk="1" hangingPunct="1"/>
            <a:r>
              <a:rPr lang="en-GB" altLang="en-US" sz="2000" b="1" dirty="0">
                <a:latin typeface="Calibri" panose="020F0502020204030204" pitchFamily="34" charset="0"/>
                <a:cs typeface="Calibri" panose="020F0502020204030204" pitchFamily="34" charset="0"/>
              </a:rPr>
              <a:t>Transverse</a:t>
            </a:r>
          </a:p>
          <a:p>
            <a:pPr lvl="1" eaLnBrk="1" hangingPunct="1"/>
            <a:r>
              <a:rPr lang="en-GB" altLang="en-US" sz="2000" b="1" dirty="0">
                <a:latin typeface="Calibri" panose="020F0502020204030204" pitchFamily="34" charset="0"/>
                <a:cs typeface="Calibri" panose="020F0502020204030204" pitchFamily="34" charset="0"/>
              </a:rPr>
              <a:t>Frontal</a:t>
            </a:r>
          </a:p>
          <a:p>
            <a:pPr lvl="1" eaLnBrk="1" hangingPunct="1"/>
            <a:endParaRPr lang="en-GB" altLang="en-US" sz="2000" b="1" dirty="0">
              <a:latin typeface="Calibri" panose="020F0502020204030204" pitchFamily="34" charset="0"/>
              <a:cs typeface="Calibri" panose="020F0502020204030204" pitchFamily="34" charset="0"/>
            </a:endParaRPr>
          </a:p>
        </p:txBody>
      </p:sp>
      <p:pic>
        <p:nvPicPr>
          <p:cNvPr id="5123" name="Picture 3"/>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710532" y="1424555"/>
            <a:ext cx="4080966" cy="4283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
          <p:cNvSpPr txBox="1">
            <a:spLocks noChangeArrowheads="1"/>
          </p:cNvSpPr>
          <p:nvPr/>
        </p:nvSpPr>
        <p:spPr>
          <a:xfrm>
            <a:off x="762000" y="427038"/>
            <a:ext cx="10972800" cy="114300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j-ea"/>
                <a:cs typeface="Playfair Display" panose="00000500000000000000" pitchFamily="2"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ltLang="en-US" sz="3200" b="1" dirty="0">
                <a:solidFill>
                  <a:srgbClr val="FF0000"/>
                </a:solidFill>
              </a:rPr>
              <a:t>Positional and Directional Terminology</a:t>
            </a:r>
            <a:br>
              <a:rPr lang="en-GB" altLang="en-US" sz="3200" b="1" dirty="0">
                <a:solidFill>
                  <a:srgbClr val="FF0000"/>
                </a:solidFill>
              </a:rPr>
            </a:br>
            <a:endParaRPr lang="en-US" altLang="en-US" sz="3200" b="1" dirty="0">
              <a:solidFill>
                <a:srgbClr val="FF0000"/>
              </a:solidFill>
            </a:endParaRPr>
          </a:p>
        </p:txBody>
      </p:sp>
    </p:spTree>
    <p:extLst>
      <p:ext uri="{BB962C8B-B14F-4D97-AF65-F5344CB8AC3E}">
        <p14:creationId xmlns:p14="http://schemas.microsoft.com/office/powerpoint/2010/main" val="818016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sz="half" idx="1"/>
          </p:nvPr>
        </p:nvSpPr>
        <p:spPr>
          <a:xfrm>
            <a:off x="609600" y="1789388"/>
            <a:ext cx="5384800" cy="2546130"/>
          </a:xfrm>
        </p:spPr>
        <p:txBody>
          <a:bodyPr>
            <a:normAutofit/>
          </a:bodyPr>
          <a:lstStyle/>
          <a:p>
            <a:pPr eaLnBrk="1" hangingPunct="1"/>
            <a:r>
              <a:rPr lang="en-GB" altLang="en-US" sz="1800" b="1" dirty="0">
                <a:latin typeface="Calibri" panose="020F0502020204030204" pitchFamily="34" charset="0"/>
                <a:cs typeface="Calibri" panose="020F0502020204030204" pitchFamily="34" charset="0"/>
              </a:rPr>
              <a:t>Axial towards the centre (nearer to the axis)</a:t>
            </a:r>
          </a:p>
          <a:p>
            <a:pPr eaLnBrk="1" hangingPunct="1"/>
            <a:endParaRPr lang="en-GB" altLang="en-US" sz="1800" b="1" dirty="0">
              <a:latin typeface="Calibri" panose="020F0502020204030204" pitchFamily="34" charset="0"/>
              <a:cs typeface="Calibri" panose="020F0502020204030204" pitchFamily="34" charset="0"/>
            </a:endParaRPr>
          </a:p>
          <a:p>
            <a:pPr eaLnBrk="1" hangingPunct="1"/>
            <a:r>
              <a:rPr lang="en-GB" altLang="en-US" sz="1800" b="1" dirty="0">
                <a:latin typeface="Calibri" panose="020F0502020204030204" pitchFamily="34" charset="0"/>
                <a:cs typeface="Calibri" panose="020F0502020204030204" pitchFamily="34" charset="0"/>
              </a:rPr>
              <a:t>Abaxial away from the centre (away from the axis)</a:t>
            </a:r>
          </a:p>
        </p:txBody>
      </p:sp>
      <p:sp>
        <p:nvSpPr>
          <p:cNvPr id="6" name="Rectangle 2"/>
          <p:cNvSpPr>
            <a:spLocks noGrp="1" noChangeArrowheads="1"/>
          </p:cNvSpPr>
          <p:nvPr>
            <p:ph type="title"/>
          </p:nvPr>
        </p:nvSpPr>
        <p:spPr>
          <a:xfrm>
            <a:off x="609600" y="274638"/>
            <a:ext cx="10972800" cy="1143000"/>
          </a:xfrm>
        </p:spPr>
        <p:txBody>
          <a:bodyPr/>
          <a:lstStyle/>
          <a:p>
            <a:pPr eaLnBrk="1" hangingPunct="1"/>
            <a:r>
              <a:rPr lang="en-GB" altLang="en-US" sz="3200" b="1" dirty="0">
                <a:solidFill>
                  <a:srgbClr val="FF0000"/>
                </a:solidFill>
              </a:rPr>
              <a:t>Positional and Directional Terminology</a:t>
            </a:r>
            <a:br>
              <a:rPr lang="en-GB" altLang="en-US" sz="3200" b="1" dirty="0">
                <a:solidFill>
                  <a:srgbClr val="FF0000"/>
                </a:solidFill>
              </a:rPr>
            </a:br>
            <a:endParaRPr lang="en-US" altLang="en-US" sz="3200" b="1" dirty="0">
              <a:solidFill>
                <a:srgbClr val="FF0000"/>
              </a:solidFill>
            </a:endParaRPr>
          </a:p>
        </p:txBody>
      </p:sp>
      <p:pic>
        <p:nvPicPr>
          <p:cNvPr id="6148" name="Picture 4"/>
          <p:cNvPicPr>
            <a:picLocks noChangeAspect="1" noChangeArrowheads="1"/>
          </p:cNvPicPr>
          <p:nvPr/>
        </p:nvPicPr>
        <p:blipFill>
          <a:blip r:embed="rId2">
            <a:grayscl/>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481288" y="958740"/>
            <a:ext cx="253365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385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sz="half" idx="1"/>
          </p:nvPr>
        </p:nvSpPr>
        <p:spPr>
          <a:xfrm>
            <a:off x="609600" y="1600201"/>
            <a:ext cx="5384800" cy="3633951"/>
          </a:xfrm>
        </p:spPr>
        <p:txBody>
          <a:bodyPr>
            <a:normAutofit/>
          </a:bodyPr>
          <a:lstStyle/>
          <a:p>
            <a:pPr eaLnBrk="1" hangingPunct="1"/>
            <a:r>
              <a:rPr lang="en-GB" altLang="en-US" sz="1800" b="1" dirty="0">
                <a:latin typeface="Calibri" panose="020F0502020204030204" pitchFamily="34" charset="0"/>
                <a:cs typeface="Calibri" panose="020F0502020204030204" pitchFamily="34" charset="0"/>
              </a:rPr>
              <a:t>Basal the lowest (surface)</a:t>
            </a:r>
          </a:p>
          <a:p>
            <a:pPr eaLnBrk="1" hangingPunct="1"/>
            <a:endParaRPr lang="en-GB" altLang="en-US" sz="1800" b="1" dirty="0">
              <a:latin typeface="Calibri" panose="020F0502020204030204" pitchFamily="34" charset="0"/>
              <a:cs typeface="Calibri" panose="020F0502020204030204" pitchFamily="34" charset="0"/>
            </a:endParaRPr>
          </a:p>
          <a:p>
            <a:pPr eaLnBrk="1" hangingPunct="1"/>
            <a:endParaRPr lang="en-GB" altLang="en-US" sz="1800" b="1" dirty="0">
              <a:latin typeface="Calibri" panose="020F0502020204030204" pitchFamily="34" charset="0"/>
              <a:cs typeface="Calibri" panose="020F0502020204030204" pitchFamily="34" charset="0"/>
            </a:endParaRPr>
          </a:p>
          <a:p>
            <a:pPr eaLnBrk="1" hangingPunct="1"/>
            <a:endParaRPr lang="en-GB" altLang="en-US" sz="1800" b="1" dirty="0">
              <a:latin typeface="Calibri" panose="020F0502020204030204" pitchFamily="34" charset="0"/>
              <a:cs typeface="Calibri" panose="020F0502020204030204" pitchFamily="34" charset="0"/>
            </a:endParaRPr>
          </a:p>
          <a:p>
            <a:pPr eaLnBrk="1" hangingPunct="1"/>
            <a:endParaRPr lang="en-GB" altLang="en-US" sz="1800" b="1" dirty="0">
              <a:latin typeface="Calibri" panose="020F0502020204030204" pitchFamily="34" charset="0"/>
              <a:cs typeface="Calibri" panose="020F0502020204030204" pitchFamily="34" charset="0"/>
            </a:endParaRPr>
          </a:p>
          <a:p>
            <a:pPr eaLnBrk="1" hangingPunct="1"/>
            <a:endParaRPr lang="en-GB" altLang="en-US" sz="1800" b="1" dirty="0">
              <a:latin typeface="Calibri" panose="020F0502020204030204" pitchFamily="34" charset="0"/>
              <a:cs typeface="Calibri" panose="020F0502020204030204" pitchFamily="34" charset="0"/>
            </a:endParaRPr>
          </a:p>
          <a:p>
            <a:pPr eaLnBrk="1" hangingPunct="1"/>
            <a:endParaRPr lang="en-GB" altLang="en-US" sz="1800" b="1" dirty="0">
              <a:latin typeface="Calibri" panose="020F0502020204030204" pitchFamily="34" charset="0"/>
              <a:cs typeface="Calibri" panose="020F0502020204030204" pitchFamily="34" charset="0"/>
            </a:endParaRPr>
          </a:p>
          <a:p>
            <a:pPr eaLnBrk="1" hangingPunct="1"/>
            <a:r>
              <a:rPr lang="en-GB" altLang="en-US" sz="1800" b="1" dirty="0">
                <a:latin typeface="Calibri" panose="020F0502020204030204" pitchFamily="34" charset="0"/>
                <a:cs typeface="Calibri" panose="020F0502020204030204" pitchFamily="34" charset="0"/>
              </a:rPr>
              <a:t>Deep internal, close to the centre of mass</a:t>
            </a:r>
          </a:p>
        </p:txBody>
      </p:sp>
      <p:sp>
        <p:nvSpPr>
          <p:cNvPr id="8" name="Rectangle 2"/>
          <p:cNvSpPr>
            <a:spLocks noGrp="1" noChangeArrowheads="1"/>
          </p:cNvSpPr>
          <p:nvPr>
            <p:ph type="title"/>
          </p:nvPr>
        </p:nvSpPr>
        <p:spPr>
          <a:xfrm>
            <a:off x="609600" y="274638"/>
            <a:ext cx="10972800" cy="1143000"/>
          </a:xfrm>
        </p:spPr>
        <p:txBody>
          <a:bodyPr/>
          <a:lstStyle/>
          <a:p>
            <a:pPr eaLnBrk="1" hangingPunct="1"/>
            <a:r>
              <a:rPr lang="en-GB" altLang="en-US" sz="3200" b="1" dirty="0">
                <a:solidFill>
                  <a:srgbClr val="FF0000"/>
                </a:solidFill>
              </a:rPr>
              <a:t>Positional and Directional Terminology</a:t>
            </a:r>
            <a:br>
              <a:rPr lang="en-GB" altLang="en-US" sz="3200" b="1" dirty="0">
                <a:solidFill>
                  <a:srgbClr val="FF0000"/>
                </a:solidFill>
              </a:rPr>
            </a:br>
            <a:endParaRPr lang="en-US" altLang="en-US" sz="3200" b="1" dirty="0">
              <a:solidFill>
                <a:srgbClr val="FF0000"/>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9952" y="1106160"/>
            <a:ext cx="5577051" cy="2246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9952" y="3447130"/>
            <a:ext cx="3263960" cy="2811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Arrow Connector 6"/>
          <p:cNvCxnSpPr/>
          <p:nvPr/>
        </p:nvCxnSpPr>
        <p:spPr>
          <a:xfrm>
            <a:off x="3799490" y="1797269"/>
            <a:ext cx="1608082" cy="788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799490" y="4863530"/>
            <a:ext cx="1608082" cy="788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0065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p:spPr>
        <p:txBody>
          <a:bodyPr>
            <a:normAutofit/>
          </a:bodyPr>
          <a:lstStyle/>
          <a:p>
            <a:pPr eaLnBrk="1" hangingPunct="1"/>
            <a:r>
              <a:rPr lang="en-GB" altLang="en-US" sz="4000" b="1" dirty="0">
                <a:solidFill>
                  <a:srgbClr val="FF0000"/>
                </a:solidFill>
              </a:rPr>
              <a:t>Positional &amp; directional terminology</a:t>
            </a:r>
          </a:p>
        </p:txBody>
      </p:sp>
      <p:sp>
        <p:nvSpPr>
          <p:cNvPr id="12291" name="Rectangle 3"/>
          <p:cNvSpPr>
            <a:spLocks noGrp="1" noChangeArrowheads="1"/>
          </p:cNvSpPr>
          <p:nvPr>
            <p:ph type="body" sz="half" idx="1"/>
          </p:nvPr>
        </p:nvSpPr>
        <p:spPr>
          <a:xfrm>
            <a:off x="609600" y="1600201"/>
            <a:ext cx="5384800" cy="3673365"/>
          </a:xfrm>
        </p:spPr>
        <p:txBody>
          <a:bodyPr>
            <a:normAutofit/>
          </a:bodyPr>
          <a:lstStyle/>
          <a:p>
            <a:pPr eaLnBrk="1" hangingPunct="1"/>
            <a:endParaRPr lang="en-GB" altLang="en-US" sz="2400" b="1" dirty="0">
              <a:latin typeface="Calibri" panose="020F0502020204030204" pitchFamily="34" charset="0"/>
              <a:cs typeface="Calibri" panose="020F0502020204030204" pitchFamily="34" charset="0"/>
            </a:endParaRPr>
          </a:p>
          <a:p>
            <a:pPr eaLnBrk="1" hangingPunct="1"/>
            <a:r>
              <a:rPr lang="en-GB" altLang="en-US" b="1" dirty="0">
                <a:latin typeface="Calibri" panose="020F0502020204030204" pitchFamily="34" charset="0"/>
                <a:cs typeface="Calibri" panose="020F0502020204030204" pitchFamily="34" charset="0"/>
              </a:rPr>
              <a:t>Digit the part of the leg below the fetlock joint</a:t>
            </a:r>
          </a:p>
          <a:p>
            <a:pPr eaLnBrk="1" hangingPunct="1"/>
            <a:endParaRPr lang="en-GB" altLang="en-US" b="1" dirty="0">
              <a:latin typeface="Calibri" panose="020F0502020204030204" pitchFamily="34" charset="0"/>
              <a:cs typeface="Calibri" panose="020F0502020204030204" pitchFamily="34" charset="0"/>
            </a:endParaRPr>
          </a:p>
          <a:p>
            <a:r>
              <a:rPr lang="en-GB" altLang="en-US" b="1" dirty="0">
                <a:latin typeface="Calibri" panose="020F0502020204030204" pitchFamily="34" charset="0"/>
                <a:cs typeface="Calibri" panose="020F0502020204030204" pitchFamily="34" charset="0"/>
              </a:rPr>
              <a:t>Dorsal front surface of the legs</a:t>
            </a:r>
          </a:p>
          <a:p>
            <a:endParaRPr lang="en-GB" altLang="en-US" b="1" dirty="0">
              <a:latin typeface="Calibri" panose="020F0502020204030204" pitchFamily="34" charset="0"/>
              <a:cs typeface="Calibri" panose="020F0502020204030204" pitchFamily="34" charset="0"/>
            </a:endParaRPr>
          </a:p>
          <a:p>
            <a:pPr eaLnBrk="1" hangingPunct="1"/>
            <a:r>
              <a:rPr lang="en-GB" altLang="en-US" b="1" dirty="0">
                <a:latin typeface="Calibri" panose="020F0502020204030204" pitchFamily="34" charset="0"/>
                <a:cs typeface="Calibri" panose="020F0502020204030204" pitchFamily="34" charset="0"/>
              </a:rPr>
              <a:t>Distal furthest from the body (bottom)</a:t>
            </a:r>
          </a:p>
          <a:p>
            <a:pPr eaLnBrk="1" hangingPunct="1"/>
            <a:endParaRPr lang="en-GB" altLang="en-US" b="1" dirty="0">
              <a:latin typeface="Calibri" panose="020F0502020204030204" pitchFamily="34" charset="0"/>
              <a:cs typeface="Calibri" panose="020F0502020204030204" pitchFamily="34"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4772" y="2241277"/>
            <a:ext cx="5516126" cy="2373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625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noFill/>
        </p:spPr>
        <p:txBody>
          <a:bodyPr>
            <a:normAutofit/>
          </a:bodyPr>
          <a:lstStyle/>
          <a:p>
            <a:pPr eaLnBrk="1" hangingPunct="1"/>
            <a:r>
              <a:rPr lang="en-GB" altLang="en-US" sz="4000" b="1" dirty="0">
                <a:solidFill>
                  <a:srgbClr val="FF0000"/>
                </a:solidFill>
              </a:rPr>
              <a:t>Positional &amp; directional terminology</a:t>
            </a:r>
          </a:p>
        </p:txBody>
      </p:sp>
      <p:sp>
        <p:nvSpPr>
          <p:cNvPr id="13315" name="Rectangle 3"/>
          <p:cNvSpPr>
            <a:spLocks noGrp="1" noChangeArrowheads="1"/>
          </p:cNvSpPr>
          <p:nvPr>
            <p:ph type="body" sz="half" idx="1"/>
          </p:nvPr>
        </p:nvSpPr>
        <p:spPr>
          <a:xfrm>
            <a:off x="609600" y="1600201"/>
            <a:ext cx="5384800" cy="3870433"/>
          </a:xfrm>
        </p:spPr>
        <p:txBody>
          <a:bodyPr>
            <a:normAutofit/>
          </a:bodyPr>
          <a:lstStyle/>
          <a:p>
            <a:pPr eaLnBrk="1" hangingPunct="1"/>
            <a:r>
              <a:rPr lang="en-GB" altLang="en-US" b="1" dirty="0">
                <a:latin typeface="Calibri" panose="020F0502020204030204" pitchFamily="34" charset="0"/>
                <a:cs typeface="Calibri" panose="020F0502020204030204" pitchFamily="34" charset="0"/>
              </a:rPr>
              <a:t>Extend to straighten (a limb)</a:t>
            </a:r>
          </a:p>
          <a:p>
            <a:pPr eaLnBrk="1" hangingPunct="1"/>
            <a:endParaRPr lang="en-GB" altLang="en-US" b="1" dirty="0">
              <a:latin typeface="Calibri" panose="020F0502020204030204" pitchFamily="34" charset="0"/>
              <a:cs typeface="Calibri" panose="020F0502020204030204" pitchFamily="34" charset="0"/>
            </a:endParaRPr>
          </a:p>
          <a:p>
            <a:pPr eaLnBrk="1" hangingPunct="1"/>
            <a:endParaRPr lang="en-GB" altLang="en-US" b="1" dirty="0">
              <a:latin typeface="Calibri" panose="020F0502020204030204" pitchFamily="34" charset="0"/>
              <a:cs typeface="Calibri" panose="020F0502020204030204" pitchFamily="34" charset="0"/>
            </a:endParaRPr>
          </a:p>
          <a:p>
            <a:pPr eaLnBrk="1" hangingPunct="1"/>
            <a:endParaRPr lang="en-GB" altLang="en-US" b="1" dirty="0">
              <a:latin typeface="Calibri" panose="020F0502020204030204" pitchFamily="34" charset="0"/>
              <a:cs typeface="Calibri" panose="020F0502020204030204" pitchFamily="34" charset="0"/>
            </a:endParaRPr>
          </a:p>
          <a:p>
            <a:pPr eaLnBrk="1" hangingPunct="1"/>
            <a:r>
              <a:rPr lang="en-GB" altLang="en-US" b="1" dirty="0">
                <a:latin typeface="Calibri" panose="020F0502020204030204" pitchFamily="34" charset="0"/>
                <a:cs typeface="Calibri" panose="020F0502020204030204" pitchFamily="34" charset="0"/>
              </a:rPr>
              <a:t>Extensor a structure whose function is to extend</a:t>
            </a: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3592" y="1579125"/>
            <a:ext cx="4578603" cy="367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1633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p:spPr>
        <p:txBody>
          <a:bodyPr>
            <a:normAutofit/>
          </a:bodyPr>
          <a:lstStyle/>
          <a:p>
            <a:pPr eaLnBrk="1" hangingPunct="1"/>
            <a:r>
              <a:rPr lang="en-GB" altLang="en-US" sz="4000" b="1" dirty="0">
                <a:solidFill>
                  <a:srgbClr val="FF0000"/>
                </a:solidFill>
              </a:rPr>
              <a:t>Positional &amp; directional terminology</a:t>
            </a:r>
          </a:p>
        </p:txBody>
      </p:sp>
      <p:sp>
        <p:nvSpPr>
          <p:cNvPr id="14339" name="Rectangle 3"/>
          <p:cNvSpPr>
            <a:spLocks noGrp="1" noChangeArrowheads="1"/>
          </p:cNvSpPr>
          <p:nvPr>
            <p:ph type="body" sz="half" idx="1"/>
          </p:nvPr>
        </p:nvSpPr>
        <p:spPr>
          <a:xfrm>
            <a:off x="609600" y="1600201"/>
            <a:ext cx="5384800" cy="3760075"/>
          </a:xfrm>
        </p:spPr>
        <p:txBody>
          <a:bodyPr>
            <a:normAutofit/>
          </a:bodyPr>
          <a:lstStyle/>
          <a:p>
            <a:pPr eaLnBrk="1" hangingPunct="1"/>
            <a:r>
              <a:rPr lang="en-GB" altLang="en-US" sz="2400" b="1" dirty="0">
                <a:latin typeface="Calibri" panose="020F0502020204030204" pitchFamily="34" charset="0"/>
                <a:cs typeface="Calibri" panose="020F0502020204030204" pitchFamily="34" charset="0"/>
              </a:rPr>
              <a:t>Flex to bend (a limb)</a:t>
            </a:r>
          </a:p>
          <a:p>
            <a:pPr eaLnBrk="1" hangingPunct="1"/>
            <a:endParaRPr lang="en-GB" altLang="en-US" sz="2400" b="1" dirty="0">
              <a:latin typeface="Calibri" panose="020F0502020204030204" pitchFamily="34" charset="0"/>
              <a:cs typeface="Calibri" panose="020F0502020204030204" pitchFamily="34" charset="0"/>
            </a:endParaRPr>
          </a:p>
          <a:p>
            <a:pPr marL="36900" indent="0" eaLnBrk="1" hangingPunct="1">
              <a:buNone/>
            </a:pPr>
            <a:endParaRPr lang="en-GB" altLang="en-US" sz="2400" b="1" dirty="0">
              <a:latin typeface="Calibri" panose="020F0502020204030204" pitchFamily="34" charset="0"/>
              <a:cs typeface="Calibri" panose="020F0502020204030204" pitchFamily="34" charset="0"/>
            </a:endParaRPr>
          </a:p>
          <a:p>
            <a:pPr eaLnBrk="1" hangingPunct="1"/>
            <a:r>
              <a:rPr lang="en-GB" altLang="en-US" sz="2400" b="1" dirty="0">
                <a:latin typeface="Calibri" panose="020F0502020204030204" pitchFamily="34" charset="0"/>
                <a:cs typeface="Calibri" panose="020F0502020204030204" pitchFamily="34" charset="0"/>
              </a:rPr>
              <a:t>Flexor a structure whose function is to flex</a:t>
            </a:r>
          </a:p>
        </p:txBody>
      </p:sp>
      <p:pic>
        <p:nvPicPr>
          <p:cNvPr id="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3592" y="1579125"/>
            <a:ext cx="4578603" cy="367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3996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noFill/>
        </p:spPr>
        <p:txBody>
          <a:bodyPr>
            <a:normAutofit/>
          </a:bodyPr>
          <a:lstStyle/>
          <a:p>
            <a:pPr eaLnBrk="1" hangingPunct="1"/>
            <a:r>
              <a:rPr lang="en-GB" altLang="en-US" sz="4000" b="1" dirty="0">
                <a:solidFill>
                  <a:srgbClr val="FF0000"/>
                </a:solidFill>
              </a:rPr>
              <a:t>Positional &amp; directional terminology</a:t>
            </a:r>
          </a:p>
        </p:txBody>
      </p:sp>
      <p:sp>
        <p:nvSpPr>
          <p:cNvPr id="15363" name="Rectangle 3"/>
          <p:cNvSpPr>
            <a:spLocks noGrp="1" noChangeArrowheads="1"/>
          </p:cNvSpPr>
          <p:nvPr>
            <p:ph type="body" sz="half" idx="1"/>
          </p:nvPr>
        </p:nvSpPr>
        <p:spPr>
          <a:xfrm>
            <a:off x="601717" y="1545023"/>
            <a:ext cx="5384800" cy="3397468"/>
          </a:xfrm>
        </p:spPr>
        <p:txBody>
          <a:bodyPr>
            <a:normAutofit/>
          </a:bodyPr>
          <a:lstStyle/>
          <a:p>
            <a:pPr eaLnBrk="1" hangingPunct="1"/>
            <a:r>
              <a:rPr lang="en-GB" altLang="en-US" sz="2400" b="1" dirty="0">
                <a:latin typeface="Calibri" panose="020F0502020204030204" pitchFamily="34" charset="0"/>
                <a:cs typeface="Calibri" panose="020F0502020204030204" pitchFamily="34" charset="0"/>
              </a:rPr>
              <a:t>Lateral outside (of the legs)</a:t>
            </a:r>
          </a:p>
          <a:p>
            <a:pPr eaLnBrk="1" hangingPunct="1"/>
            <a:endParaRPr lang="en-GB" altLang="en-US" sz="2400" b="1" dirty="0">
              <a:latin typeface="Calibri" panose="020F0502020204030204" pitchFamily="34" charset="0"/>
              <a:cs typeface="Calibri" panose="020F0502020204030204" pitchFamily="34" charset="0"/>
            </a:endParaRPr>
          </a:p>
          <a:p>
            <a:pPr eaLnBrk="1" hangingPunct="1"/>
            <a:r>
              <a:rPr lang="en-GB" altLang="en-US" sz="2400" b="1" dirty="0">
                <a:latin typeface="Calibri" panose="020F0502020204030204" pitchFamily="34" charset="0"/>
                <a:cs typeface="Calibri" panose="020F0502020204030204" pitchFamily="34" charset="0"/>
              </a:rPr>
              <a:t>Medial inside (of the legs)</a:t>
            </a:r>
          </a:p>
          <a:p>
            <a:pPr eaLnBrk="1" hangingPunct="1"/>
            <a:endParaRPr lang="en-GB" altLang="en-US" sz="2400" b="1" dirty="0">
              <a:latin typeface="Calibri" panose="020F0502020204030204" pitchFamily="34" charset="0"/>
              <a:cs typeface="Calibri" panose="020F0502020204030204" pitchFamily="34" charset="0"/>
            </a:endParaRPr>
          </a:p>
          <a:p>
            <a:r>
              <a:rPr lang="en-GB" altLang="en-US" sz="2400" b="1" dirty="0">
                <a:latin typeface="Calibri" panose="020F0502020204030204" pitchFamily="34" charset="0"/>
                <a:cs typeface="Calibri" panose="020F0502020204030204" pitchFamily="34" charset="0"/>
              </a:rPr>
              <a:t>Palmar/Plantar rear of the fore leg</a:t>
            </a:r>
          </a:p>
          <a:p>
            <a:pPr eaLnBrk="1" hangingPunct="1"/>
            <a:endParaRPr lang="en-GB" altLang="en-US" sz="2400" b="1" dirty="0">
              <a:latin typeface="Calibri" panose="020F0502020204030204" pitchFamily="34" charset="0"/>
              <a:cs typeface="Calibri" panose="020F0502020204030204" pitchFamily="34" charset="0"/>
            </a:endParaRPr>
          </a:p>
          <a:p>
            <a:pPr eaLnBrk="1" hangingPunct="1"/>
            <a:endParaRPr lang="en-GB" altLang="en-US" sz="2400" b="1" dirty="0">
              <a:latin typeface="Calibri" panose="020F0502020204030204" pitchFamily="34" charset="0"/>
              <a:cs typeface="Calibri" panose="020F0502020204030204" pitchFamily="34" charset="0"/>
            </a:endParaRP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135" y="1374228"/>
            <a:ext cx="4810768" cy="4640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1965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noFill/>
        </p:spPr>
        <p:txBody>
          <a:bodyPr>
            <a:normAutofit/>
          </a:bodyPr>
          <a:lstStyle/>
          <a:p>
            <a:pPr eaLnBrk="1" hangingPunct="1"/>
            <a:r>
              <a:rPr lang="en-GB" altLang="en-US" sz="4000" b="1" dirty="0">
                <a:solidFill>
                  <a:srgbClr val="FF0000"/>
                </a:solidFill>
              </a:rPr>
              <a:t>Positional &amp; directional terminology</a:t>
            </a:r>
          </a:p>
        </p:txBody>
      </p:sp>
      <p:sp>
        <p:nvSpPr>
          <p:cNvPr id="16387" name="Rectangle 3"/>
          <p:cNvSpPr>
            <a:spLocks noGrp="1" noChangeArrowheads="1"/>
          </p:cNvSpPr>
          <p:nvPr>
            <p:ph type="body" sz="half" idx="1"/>
          </p:nvPr>
        </p:nvSpPr>
        <p:spPr/>
        <p:txBody>
          <a:bodyPr/>
          <a:lstStyle/>
          <a:p>
            <a:pPr eaLnBrk="1" hangingPunct="1"/>
            <a:r>
              <a:rPr lang="en-GB" altLang="en-US" sz="2800" b="1" dirty="0">
                <a:latin typeface="Calibri" panose="020F0502020204030204" pitchFamily="34" charset="0"/>
                <a:cs typeface="Calibri" panose="020F0502020204030204" pitchFamily="34" charset="0"/>
              </a:rPr>
              <a:t>Proximal closest to the body (top)</a:t>
            </a:r>
          </a:p>
          <a:p>
            <a:pPr eaLnBrk="1" hangingPunct="1">
              <a:buFontTx/>
              <a:buNone/>
            </a:pPr>
            <a:endParaRPr lang="en-GB" altLang="en-US" sz="2800" dirty="0">
              <a:latin typeface="Calibri" panose="020F0502020204030204" pitchFamily="34" charset="0"/>
              <a:cs typeface="Calibri" panose="020F0502020204030204" pitchFamily="34" charset="0"/>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135" y="1374228"/>
            <a:ext cx="4810768" cy="4640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662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p:spPr>
        <p:txBody>
          <a:bodyPr>
            <a:normAutofit/>
          </a:bodyPr>
          <a:lstStyle/>
          <a:p>
            <a:pPr eaLnBrk="1" hangingPunct="1"/>
            <a:r>
              <a:rPr lang="en-GB" altLang="en-US" sz="4000" b="1" dirty="0">
                <a:solidFill>
                  <a:srgbClr val="FF0000"/>
                </a:solidFill>
              </a:rPr>
              <a:t>Positional &amp; directional terminology</a:t>
            </a:r>
          </a:p>
        </p:txBody>
      </p:sp>
      <p:sp>
        <p:nvSpPr>
          <p:cNvPr id="17411" name="Rectangle 3"/>
          <p:cNvSpPr>
            <a:spLocks noGrp="1" noChangeArrowheads="1"/>
          </p:cNvSpPr>
          <p:nvPr>
            <p:ph type="body" sz="half" idx="1"/>
          </p:nvPr>
        </p:nvSpPr>
        <p:spPr>
          <a:xfrm>
            <a:off x="664780" y="1277008"/>
            <a:ext cx="5384800" cy="2043113"/>
          </a:xfrm>
        </p:spPr>
        <p:txBody>
          <a:bodyPr/>
          <a:lstStyle/>
          <a:p>
            <a:pPr marL="36900" indent="0" eaLnBrk="1" hangingPunct="1">
              <a:buNone/>
            </a:pPr>
            <a:endParaRPr lang="en-GB" altLang="en-US" sz="2800" b="1" dirty="0">
              <a:latin typeface="Calibri" panose="020F0502020204030204" pitchFamily="34" charset="0"/>
              <a:cs typeface="Calibri" panose="020F0502020204030204" pitchFamily="34" charset="0"/>
            </a:endParaRPr>
          </a:p>
          <a:p>
            <a:pPr eaLnBrk="1" hangingPunct="1"/>
            <a:r>
              <a:rPr lang="en-GB" altLang="en-US" sz="2000" b="1" dirty="0">
                <a:latin typeface="Calibri" panose="020F0502020204030204" pitchFamily="34" charset="0"/>
                <a:cs typeface="Calibri" panose="020F0502020204030204" pitchFamily="34" charset="0"/>
              </a:rPr>
              <a:t>Sagittal a vertical plane through the legs. Parallel to the median plane</a:t>
            </a:r>
          </a:p>
          <a:p>
            <a:pPr eaLnBrk="1" hangingPunct="1"/>
            <a:endParaRPr lang="en-GB" altLang="en-US" sz="2800" dirty="0">
              <a:latin typeface="Calibri" panose="020F0502020204030204" pitchFamily="34" charset="0"/>
              <a:cs typeface="Calibri" panose="020F0502020204030204" pitchFamily="34" charset="0"/>
            </a:endParaRPr>
          </a:p>
        </p:txBody>
      </p:sp>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2478" y="1460883"/>
            <a:ext cx="3985900" cy="4183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5214" y="2824598"/>
            <a:ext cx="4001338" cy="2385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6739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a:normAutofit/>
          </a:bodyPr>
          <a:lstStyle/>
          <a:p>
            <a:pPr eaLnBrk="1" hangingPunct="1"/>
            <a:r>
              <a:rPr lang="en-GB" altLang="en-US" sz="4000" b="1" dirty="0">
                <a:solidFill>
                  <a:srgbClr val="FF0000"/>
                </a:solidFill>
              </a:rPr>
              <a:t>Positional &amp; directional terminology</a:t>
            </a:r>
          </a:p>
        </p:txBody>
      </p:sp>
      <p:sp>
        <p:nvSpPr>
          <p:cNvPr id="18435" name="Rectangle 3"/>
          <p:cNvSpPr>
            <a:spLocks noGrp="1" noChangeArrowheads="1"/>
          </p:cNvSpPr>
          <p:nvPr>
            <p:ph type="body" sz="half" idx="1"/>
          </p:nvPr>
        </p:nvSpPr>
        <p:spPr>
          <a:xfrm>
            <a:off x="527051" y="1773239"/>
            <a:ext cx="5384800" cy="1108075"/>
          </a:xfrm>
        </p:spPr>
        <p:txBody>
          <a:bodyPr>
            <a:normAutofit/>
          </a:bodyPr>
          <a:lstStyle/>
          <a:p>
            <a:pPr eaLnBrk="1" hangingPunct="1"/>
            <a:r>
              <a:rPr lang="en-GB" altLang="en-US" b="1" dirty="0">
                <a:latin typeface="Calibri" panose="020F0502020204030204" pitchFamily="34" charset="0"/>
                <a:cs typeface="Calibri" panose="020F0502020204030204" pitchFamily="34" charset="0"/>
              </a:rPr>
              <a:t>Superficial external, close to the surface</a:t>
            </a:r>
            <a:r>
              <a:rPr lang="en-GB" altLang="en-US" sz="1800" b="1" dirty="0">
                <a:latin typeface="Calibri" panose="020F0502020204030204" pitchFamily="34" charset="0"/>
                <a:cs typeface="Calibri" panose="020F0502020204030204" pitchFamily="34" charset="0"/>
              </a:rPr>
              <a:t> </a:t>
            </a:r>
          </a:p>
          <a:p>
            <a:pPr eaLnBrk="1" hangingPunct="1"/>
            <a:endParaRPr lang="en-GB" altLang="en-US" sz="1800" b="1" dirty="0">
              <a:latin typeface="Calibri" panose="020F0502020204030204" pitchFamily="34" charset="0"/>
              <a:cs typeface="Calibri" panose="020F0502020204030204" pitchFamily="34" charset="0"/>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135" y="1374228"/>
            <a:ext cx="4810768" cy="4640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5892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Warks.Coll. Diagrams (Hayes)\Test Diagrams\Planes of reference\planes of reference diagram DI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4409" y="378012"/>
            <a:ext cx="7893632" cy="5363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a:xfrm>
            <a:off x="483476" y="550534"/>
            <a:ext cx="3308131" cy="978721"/>
          </a:xfrm>
          <a:prstGeom prst="rect">
            <a:avLst/>
          </a:prstGeom>
          <a:noFill/>
        </p:spPr>
        <p:txBody>
          <a:bodyP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j-ea"/>
                <a:cs typeface="Playfair Display" panose="00000500000000000000" pitchFamily="2"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ltLang="en-US" b="1" dirty="0">
                <a:solidFill>
                  <a:srgbClr val="FF0000"/>
                </a:solidFill>
              </a:rPr>
              <a:t>Quiz</a:t>
            </a:r>
          </a:p>
        </p:txBody>
      </p:sp>
    </p:spTree>
    <p:extLst>
      <p:ext uri="{BB962C8B-B14F-4D97-AF65-F5344CB8AC3E}">
        <p14:creationId xmlns:p14="http://schemas.microsoft.com/office/powerpoint/2010/main" val="411095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V:\Warks.Coll. Diagrams (Hayes)\Test Diagram Answers\Planes of reference\planes of reference diagram answer DI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8285" y="465083"/>
            <a:ext cx="8335433" cy="505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a:xfrm>
            <a:off x="483476" y="550534"/>
            <a:ext cx="3308131" cy="978721"/>
          </a:xfrm>
          <a:prstGeom prst="rect">
            <a:avLst/>
          </a:prstGeom>
          <a:noFill/>
        </p:spPr>
        <p:txBody>
          <a:bodyP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layfair Display" panose="00000500000000000000" pitchFamily="2" charset="0"/>
                <a:ea typeface="+mj-ea"/>
                <a:cs typeface="Playfair Display" panose="00000500000000000000" pitchFamily="2"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ltLang="en-US" b="1" dirty="0">
                <a:solidFill>
                  <a:srgbClr val="FF0000"/>
                </a:solidFill>
              </a:rPr>
              <a:t>Answers</a:t>
            </a:r>
          </a:p>
        </p:txBody>
      </p:sp>
    </p:spTree>
    <p:extLst>
      <p:ext uri="{BB962C8B-B14F-4D97-AF65-F5344CB8AC3E}">
        <p14:creationId xmlns:p14="http://schemas.microsoft.com/office/powerpoint/2010/main" val="5236967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eFarriery Education Template" id="{83FDF87B-1252-49C7-8A65-0854E2D7B332}" vid="{528F13D5-014D-446B-A1CF-B40B03AB435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eFarriery Education Template</Template>
  <TotalTime>126</TotalTime>
  <Words>644</Words>
  <Application>Microsoft Office PowerPoint</Application>
  <PresentationFormat>Widescreen</PresentationFormat>
  <Paragraphs>110</Paragraphs>
  <Slides>20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Calibri</vt:lpstr>
      <vt:lpstr>Calibri Light</vt:lpstr>
      <vt:lpstr>Calisto MT</vt:lpstr>
      <vt:lpstr>Playfair Display</vt:lpstr>
      <vt:lpstr>Wingdings 2</vt:lpstr>
      <vt:lpstr>Slate</vt:lpstr>
      <vt:lpstr>Custom Design</vt:lpstr>
      <vt:lpstr>Positional &amp; directional terminology</vt:lpstr>
      <vt:lpstr>The Art and Science of Horse Shoeing </vt:lpstr>
      <vt:lpstr>The Art and Science of Horse Shoeing </vt:lpstr>
      <vt:lpstr>Positional &amp; directional terminology</vt:lpstr>
      <vt:lpstr>Positional &amp; directional terminology</vt:lpstr>
      <vt:lpstr>Positional &amp; directional terminology</vt:lpstr>
      <vt:lpstr>Positional and Directional Terminology </vt:lpstr>
      <vt:lpstr>Positional and Directional Terminology </vt:lpstr>
      <vt:lpstr>PowerPoint Presentation</vt:lpstr>
      <vt:lpstr>Positional and Directional Terminology </vt:lpstr>
      <vt:lpstr>Positional and Directional Terminology </vt:lpstr>
      <vt:lpstr>Positional &amp; directional terminology</vt:lpstr>
      <vt:lpstr>Positional &amp; directional terminology</vt:lpstr>
      <vt:lpstr>Positional &amp; directional terminology</vt:lpstr>
      <vt:lpstr>Positional &amp; directional terminology</vt:lpstr>
      <vt:lpstr>Positional &amp; directional terminology</vt:lpstr>
      <vt:lpstr>Positional &amp; directional terminology</vt:lpstr>
      <vt:lpstr>Positional &amp; directional terminology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Alexander David Ridgeway</dc:creator>
  <cp:lastModifiedBy>John Thorpe</cp:lastModifiedBy>
  <cp:revision>13</cp:revision>
  <dcterms:created xsi:type="dcterms:W3CDTF">2019-04-22T19:08:15Z</dcterms:created>
  <dcterms:modified xsi:type="dcterms:W3CDTF">2020-06-23T09:38:50Z</dcterms:modified>
</cp:coreProperties>
</file>